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-77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816" y="417250"/>
            <a:ext cx="8099811" cy="2796903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/>
                <a:cs typeface="Times New Roman"/>
              </a:rPr>
              <a:t>«</a:t>
            </a:r>
            <a:r>
              <a:rPr lang="en-US" sz="3600" b="1" dirty="0" err="1">
                <a:latin typeface="Times New Roman"/>
                <a:cs typeface="Times New Roman"/>
              </a:rPr>
              <a:t>Использование</a:t>
            </a:r>
            <a:r>
              <a:rPr lang="en-US" sz="3600" b="1" dirty="0">
                <a:latin typeface="Times New Roman"/>
                <a:cs typeface="Times New Roman"/>
              </a:rPr>
              <a:t> </a:t>
            </a:r>
            <a:r>
              <a:rPr lang="en-US" sz="3600" b="1" dirty="0" err="1" smtClean="0">
                <a:latin typeface="Times New Roman"/>
                <a:cs typeface="Times New Roman"/>
              </a:rPr>
              <a:t>онлайн</a:t>
            </a:r>
            <a:r>
              <a:rPr lang="ru-RU" sz="3600" b="1" dirty="0" smtClean="0">
                <a:latin typeface="Times New Roman"/>
                <a:cs typeface="Times New Roman"/>
              </a:rPr>
              <a:t> -</a:t>
            </a:r>
            <a:r>
              <a:rPr lang="en-US" sz="3600" b="1" dirty="0" smtClean="0">
                <a:latin typeface="Times New Roman"/>
                <a:cs typeface="Times New Roman"/>
              </a:rPr>
              <a:t> </a:t>
            </a:r>
            <a:r>
              <a:rPr lang="en-US" sz="3600" b="1" dirty="0" err="1" smtClean="0">
                <a:latin typeface="Times New Roman"/>
                <a:cs typeface="Times New Roman"/>
              </a:rPr>
              <a:t>игр</a:t>
            </a:r>
            <a:r>
              <a:rPr lang="ru-RU" sz="3600" b="1" dirty="0" smtClean="0">
                <a:latin typeface="Times New Roman"/>
                <a:cs typeface="Times New Roman"/>
              </a:rPr>
              <a:t> в образовательной деятельности</a:t>
            </a:r>
            <a:r>
              <a:rPr lang="en-US" sz="3600" b="1" dirty="0" smtClean="0">
                <a:latin typeface="Times New Roman"/>
                <a:cs typeface="Times New Roman"/>
              </a:rPr>
              <a:t> </a:t>
            </a:r>
            <a:r>
              <a:rPr lang="ru-RU" sz="3600" b="1" dirty="0" smtClean="0">
                <a:latin typeface="Times New Roman"/>
                <a:cs typeface="Times New Roman"/>
              </a:rPr>
              <a:t/>
            </a:r>
            <a:br>
              <a:rPr lang="ru-RU" sz="3600" b="1" dirty="0" smtClean="0">
                <a:latin typeface="Times New Roman"/>
                <a:cs typeface="Times New Roman"/>
              </a:rPr>
            </a:br>
            <a:r>
              <a:rPr lang="en-US" sz="3600" b="1" dirty="0" err="1" smtClean="0">
                <a:latin typeface="Times New Roman"/>
                <a:cs typeface="Times New Roman"/>
              </a:rPr>
              <a:t>по</a:t>
            </a:r>
            <a:r>
              <a:rPr lang="en-US" sz="3600" b="1" dirty="0" smtClean="0"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cs typeface="Times New Roman"/>
              </a:rPr>
              <a:t>речевому</a:t>
            </a:r>
            <a:r>
              <a:rPr lang="en-US" sz="3600" b="1" dirty="0"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cs typeface="Times New Roman"/>
              </a:rPr>
              <a:t>развитию</a:t>
            </a:r>
            <a:r>
              <a:rPr lang="en-US" sz="3600" b="1" dirty="0">
                <a:latin typeface="Times New Roman"/>
                <a:cs typeface="Times New Roman"/>
              </a:rPr>
              <a:t> </a:t>
            </a:r>
            <a:r>
              <a:rPr lang="ru-RU" sz="3600" b="1" dirty="0" smtClean="0">
                <a:latin typeface="Times New Roman"/>
                <a:cs typeface="Times New Roman"/>
              </a:rPr>
              <a:t/>
            </a:r>
            <a:br>
              <a:rPr lang="ru-RU" sz="3600" b="1" dirty="0" smtClean="0">
                <a:latin typeface="Times New Roman"/>
                <a:cs typeface="Times New Roman"/>
              </a:rPr>
            </a:br>
            <a:r>
              <a:rPr lang="en-US" sz="3600" b="1" dirty="0" smtClean="0">
                <a:latin typeface="Times New Roman"/>
                <a:cs typeface="Times New Roman"/>
              </a:rPr>
              <a:t>с </a:t>
            </a:r>
            <a:r>
              <a:rPr lang="en-US" sz="3600" b="1" dirty="0" err="1">
                <a:latin typeface="Times New Roman"/>
                <a:cs typeface="Times New Roman"/>
              </a:rPr>
              <a:t>детьми</a:t>
            </a:r>
            <a:r>
              <a:rPr lang="en-US" sz="3600" b="1" dirty="0"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cs typeface="Times New Roman"/>
              </a:rPr>
              <a:t>старшего</a:t>
            </a:r>
            <a:r>
              <a:rPr lang="en-US" sz="3600" b="1" dirty="0"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cs typeface="Times New Roman"/>
              </a:rPr>
              <a:t>дошкольного</a:t>
            </a:r>
            <a:r>
              <a:rPr lang="en-US" sz="3600" b="1" dirty="0">
                <a:latin typeface="Times New Roman"/>
                <a:cs typeface="Times New Roman"/>
              </a:rPr>
              <a:t> </a:t>
            </a:r>
            <a:r>
              <a:rPr lang="en-US" sz="3600" b="1" dirty="0" err="1" smtClean="0">
                <a:latin typeface="Times New Roman"/>
                <a:cs typeface="Times New Roman"/>
              </a:rPr>
              <a:t>возраста</a:t>
            </a:r>
            <a:r>
              <a:rPr lang="ru-RU" sz="3600" b="1" dirty="0" smtClean="0">
                <a:latin typeface="Times New Roman"/>
                <a:cs typeface="Times New Roman"/>
              </a:rPr>
              <a:t> с ОНР»</a:t>
            </a:r>
            <a:endParaRPr lang="ru-RU" sz="3600" dirty="0"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6769" y="5679691"/>
            <a:ext cx="6164385" cy="846155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Подготовила: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Зюбанова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И.Н.</a:t>
            </a:r>
          </a:p>
          <a:p>
            <a:pPr algn="l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Учитель-логопед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МБДОУ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д/с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47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Оля\Desktop\ребенок%20и%20комп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711" y="3291101"/>
            <a:ext cx="3406067" cy="227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1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55067" y="859687"/>
            <a:ext cx="7821735" cy="537307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/>
                <a:cs typeface="Times New Roman"/>
              </a:rPr>
              <a:t>ИКТ – </a:t>
            </a:r>
            <a:r>
              <a:rPr lang="en-US" sz="3600" dirty="0" err="1">
                <a:latin typeface="Times New Roman"/>
                <a:cs typeface="Times New Roman"/>
              </a:rPr>
              <a:t>это</a:t>
            </a:r>
            <a:r>
              <a:rPr lang="en-US" sz="3600" dirty="0">
                <a:latin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cs typeface="Times New Roman"/>
              </a:rPr>
              <a:t>информационные</a:t>
            </a:r>
            <a:r>
              <a:rPr lang="en-US" sz="3600" dirty="0">
                <a:latin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cs typeface="Times New Roman"/>
              </a:rPr>
              <a:t>и</a:t>
            </a:r>
            <a:r>
              <a:rPr lang="en-US" sz="3600" dirty="0">
                <a:latin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cs typeface="Times New Roman"/>
              </a:rPr>
              <a:t>коммуникационные</a:t>
            </a:r>
            <a:r>
              <a:rPr lang="en-US" sz="3600" dirty="0">
                <a:latin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cs typeface="Times New Roman"/>
              </a:rPr>
              <a:t>технологии</a:t>
            </a:r>
            <a:r>
              <a:rPr lang="en-US" sz="3600" dirty="0">
                <a:latin typeface="Times New Roman"/>
                <a:cs typeface="Times New Roman"/>
              </a:rPr>
              <a:t>, </a:t>
            </a:r>
            <a:r>
              <a:rPr lang="ru-RU" sz="3600" dirty="0" smtClean="0">
                <a:latin typeface="Times New Roman"/>
                <a:cs typeface="Times New Roman"/>
              </a:rPr>
              <a:t/>
            </a:r>
            <a:br>
              <a:rPr lang="ru-RU" sz="3600" dirty="0" smtClean="0">
                <a:latin typeface="Times New Roman"/>
                <a:cs typeface="Times New Roman"/>
              </a:rPr>
            </a:br>
            <a:r>
              <a:rPr lang="en-US" sz="3600" dirty="0" err="1" smtClean="0">
                <a:latin typeface="Times New Roman"/>
                <a:cs typeface="Times New Roman"/>
              </a:rPr>
              <a:t>в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cs typeface="Times New Roman"/>
              </a:rPr>
              <a:t>состав</a:t>
            </a:r>
            <a:r>
              <a:rPr lang="en-US" sz="3600" dirty="0">
                <a:latin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cs typeface="Times New Roman"/>
              </a:rPr>
              <a:t>которых</a:t>
            </a:r>
            <a:r>
              <a:rPr lang="en-US" sz="3600" dirty="0">
                <a:latin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cs typeface="Times New Roman"/>
              </a:rPr>
              <a:t>входят</a:t>
            </a:r>
            <a:r>
              <a:rPr lang="en-US" sz="3600" dirty="0">
                <a:latin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cs typeface="Times New Roman"/>
              </a:rPr>
              <a:t>различные</a:t>
            </a:r>
            <a:r>
              <a:rPr lang="en-US" sz="3600" dirty="0">
                <a:latin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cs typeface="Times New Roman"/>
              </a:rPr>
              <a:t>цифровые</a:t>
            </a:r>
            <a:r>
              <a:rPr lang="en-US" sz="3600" dirty="0">
                <a:latin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cs typeface="Times New Roman"/>
              </a:rPr>
              <a:t>технологии</a:t>
            </a:r>
            <a:r>
              <a:rPr lang="en-US" sz="3600" dirty="0">
                <a:latin typeface="Times New Roman"/>
                <a:cs typeface="Times New Roman"/>
              </a:rPr>
              <a:t>, </a:t>
            </a:r>
            <a:r>
              <a:rPr lang="ru-RU" sz="3600" dirty="0" smtClean="0">
                <a:latin typeface="Times New Roman"/>
                <a:cs typeface="Times New Roman"/>
              </a:rPr>
              <a:t/>
            </a:r>
            <a:br>
              <a:rPr lang="ru-RU" sz="3600" dirty="0" smtClean="0">
                <a:latin typeface="Times New Roman"/>
                <a:cs typeface="Times New Roman"/>
              </a:rPr>
            </a:br>
            <a:r>
              <a:rPr lang="en-US" sz="3600" dirty="0" err="1" smtClean="0">
                <a:latin typeface="Times New Roman"/>
                <a:cs typeface="Times New Roman"/>
              </a:rPr>
              <a:t>с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cs typeface="Times New Roman"/>
              </a:rPr>
              <a:t>помощью</a:t>
            </a:r>
            <a:r>
              <a:rPr lang="en-US" sz="3600" dirty="0">
                <a:latin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cs typeface="Times New Roman"/>
              </a:rPr>
              <a:t>которых</a:t>
            </a:r>
            <a:r>
              <a:rPr lang="en-US" sz="3600" dirty="0">
                <a:latin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cs typeface="Times New Roman"/>
              </a:rPr>
              <a:t>можно</a:t>
            </a:r>
            <a:r>
              <a:rPr lang="en-US" sz="3600" dirty="0">
                <a:latin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cs typeface="Times New Roman"/>
              </a:rPr>
              <a:t>создать</a:t>
            </a:r>
            <a:r>
              <a:rPr lang="en-US" sz="3600" dirty="0">
                <a:latin typeface="Times New Roman"/>
                <a:cs typeface="Times New Roman"/>
              </a:rPr>
              <a:t>, </a:t>
            </a:r>
            <a:r>
              <a:rPr lang="en-US" sz="3600" dirty="0" err="1">
                <a:latin typeface="Times New Roman"/>
                <a:cs typeface="Times New Roman"/>
              </a:rPr>
              <a:t>сохранить</a:t>
            </a:r>
            <a:r>
              <a:rPr lang="en-US" sz="3600" dirty="0">
                <a:latin typeface="Times New Roman"/>
                <a:cs typeface="Times New Roman"/>
              </a:rPr>
              <a:t>, </a:t>
            </a:r>
            <a:r>
              <a:rPr lang="en-US" sz="3600" dirty="0" err="1">
                <a:latin typeface="Times New Roman"/>
                <a:cs typeface="Times New Roman"/>
              </a:rPr>
              <a:t>распространить</a:t>
            </a:r>
            <a:r>
              <a:rPr lang="en-US" sz="3600" dirty="0">
                <a:latin typeface="Times New Roman"/>
                <a:cs typeface="Times New Roman"/>
              </a:rPr>
              <a:t>, </a:t>
            </a:r>
            <a:r>
              <a:rPr lang="en-US" sz="3600" dirty="0" err="1">
                <a:latin typeface="Times New Roman"/>
                <a:cs typeface="Times New Roman"/>
              </a:rPr>
              <a:t>передать</a:t>
            </a:r>
            <a:r>
              <a:rPr lang="en-US" sz="3600" dirty="0">
                <a:latin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cs typeface="Times New Roman"/>
              </a:rPr>
              <a:t>определенную</a:t>
            </a:r>
            <a:r>
              <a:rPr lang="en-US" sz="3600" dirty="0">
                <a:latin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cs typeface="Times New Roman"/>
              </a:rPr>
              <a:t>информацию</a:t>
            </a:r>
            <a:r>
              <a:rPr lang="en-US" sz="3600" dirty="0">
                <a:latin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cs typeface="Times New Roman"/>
              </a:rPr>
              <a:t>или</a:t>
            </a:r>
            <a:r>
              <a:rPr lang="en-US" sz="3600" dirty="0">
                <a:latin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cs typeface="Times New Roman"/>
              </a:rPr>
              <a:t>оказать</a:t>
            </a:r>
            <a:r>
              <a:rPr lang="en-US" sz="3600" dirty="0">
                <a:latin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cs typeface="Times New Roman"/>
              </a:rPr>
              <a:t>услуги</a:t>
            </a:r>
            <a:r>
              <a:rPr lang="en-US" sz="3600" dirty="0">
                <a:latin typeface="Times New Roman"/>
                <a:cs typeface="Times New Roman"/>
              </a:rPr>
              <a:t>.</a:t>
            </a:r>
            <a:r>
              <a:rPr lang="ru-RU" sz="3600" dirty="0">
                <a:latin typeface="Times New Roman"/>
                <a:cs typeface="Times New Roman"/>
              </a:rPr>
              <a:t/>
            </a:r>
            <a:br>
              <a:rPr lang="ru-RU" sz="3600" dirty="0">
                <a:latin typeface="Times New Roman"/>
                <a:cs typeface="Times New Roman"/>
              </a:rPr>
            </a:br>
            <a:endParaRPr lang="ru-RU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34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72845" y="755895"/>
            <a:ext cx="7176965" cy="517402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Times New Roman"/>
                <a:cs typeface="Times New Roman"/>
              </a:rPr>
              <a:t>Цель</a:t>
            </a:r>
            <a:r>
              <a:rPr lang="en-US" sz="4000" b="1" dirty="0"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latin typeface="Times New Roman"/>
                <a:cs typeface="Times New Roman"/>
              </a:rPr>
              <a:t>использования</a:t>
            </a:r>
            <a:r>
              <a:rPr lang="en-US" sz="4000" b="1" dirty="0">
                <a:latin typeface="Times New Roman"/>
                <a:cs typeface="Times New Roman"/>
              </a:rPr>
              <a:t> </a:t>
            </a:r>
            <a:r>
              <a:rPr lang="ru-RU" sz="4000" b="1" dirty="0" smtClean="0">
                <a:latin typeface="Times New Roman"/>
                <a:cs typeface="Times New Roman"/>
              </a:rPr>
              <a:t>ИКТ </a:t>
            </a:r>
            <a:r>
              <a:rPr lang="en-US" sz="4000" b="1" dirty="0" err="1" smtClean="0">
                <a:latin typeface="Times New Roman"/>
                <a:cs typeface="Times New Roman"/>
              </a:rPr>
              <a:t>в</a:t>
            </a:r>
            <a:r>
              <a:rPr lang="en-US" sz="4000" b="1" dirty="0" smtClean="0"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latin typeface="Times New Roman"/>
                <a:cs typeface="Times New Roman"/>
              </a:rPr>
              <a:t>работе</a:t>
            </a:r>
            <a:r>
              <a:rPr lang="en-US" sz="4000" b="1" dirty="0"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latin typeface="Times New Roman"/>
                <a:cs typeface="Times New Roman"/>
              </a:rPr>
              <a:t>с</a:t>
            </a:r>
            <a:r>
              <a:rPr lang="en-US" sz="4000" b="1" dirty="0"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latin typeface="Times New Roman"/>
                <a:cs typeface="Times New Roman"/>
              </a:rPr>
              <a:t>детьми</a:t>
            </a:r>
            <a:r>
              <a:rPr lang="en-US" sz="4000" b="1" dirty="0">
                <a:latin typeface="Times New Roman"/>
                <a:cs typeface="Times New Roman"/>
              </a:rPr>
              <a:t> – </a:t>
            </a:r>
            <a:r>
              <a:rPr lang="en-US" sz="4000" b="1" dirty="0" err="1">
                <a:latin typeface="Times New Roman"/>
                <a:cs typeface="Times New Roman"/>
              </a:rPr>
              <a:t>оптимизация</a:t>
            </a:r>
            <a:r>
              <a:rPr lang="en-US" sz="4000" b="1" dirty="0"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latin typeface="Times New Roman"/>
                <a:cs typeface="Times New Roman"/>
              </a:rPr>
              <a:t>процесса</a:t>
            </a:r>
            <a:r>
              <a:rPr lang="en-US" sz="4000" b="1" dirty="0"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latin typeface="Times New Roman"/>
                <a:cs typeface="Times New Roman"/>
              </a:rPr>
              <a:t>коррекции</a:t>
            </a:r>
            <a:r>
              <a:rPr lang="en-US" sz="4000" b="1" dirty="0"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latin typeface="Times New Roman"/>
                <a:cs typeface="Times New Roman"/>
              </a:rPr>
              <a:t>речевого</a:t>
            </a:r>
            <a:r>
              <a:rPr lang="en-US" sz="4000" b="1" dirty="0"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latin typeface="Times New Roman"/>
                <a:cs typeface="Times New Roman"/>
              </a:rPr>
              <a:t>развития</a:t>
            </a:r>
            <a:r>
              <a:rPr lang="en-US" sz="4000" b="1" dirty="0"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latin typeface="Times New Roman"/>
                <a:cs typeface="Times New Roman"/>
              </a:rPr>
              <a:t>у</a:t>
            </a:r>
            <a:r>
              <a:rPr lang="en-US" sz="4000" b="1" dirty="0"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latin typeface="Times New Roman"/>
                <a:cs typeface="Times New Roman"/>
              </a:rPr>
              <a:t>детей</a:t>
            </a:r>
            <a:r>
              <a:rPr lang="en-US" sz="4000" b="1" dirty="0"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latin typeface="Times New Roman"/>
                <a:cs typeface="Times New Roman"/>
              </a:rPr>
              <a:t>дошкольного</a:t>
            </a:r>
            <a:r>
              <a:rPr lang="en-US" sz="4000" b="1" dirty="0"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latin typeface="Times New Roman"/>
                <a:cs typeface="Times New Roman"/>
              </a:rPr>
              <a:t>возраста</a:t>
            </a:r>
            <a:r>
              <a:rPr lang="en-US" sz="4000" b="1" dirty="0">
                <a:latin typeface="Times New Roman"/>
                <a:cs typeface="Times New Roman"/>
              </a:rPr>
              <a:t>, </a:t>
            </a:r>
            <a:r>
              <a:rPr lang="en-US" sz="4000" b="1" dirty="0" err="1">
                <a:latin typeface="Times New Roman"/>
                <a:cs typeface="Times New Roman"/>
              </a:rPr>
              <a:t>имеющих</a:t>
            </a:r>
            <a:r>
              <a:rPr lang="en-US" sz="4000" b="1" dirty="0"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latin typeface="Times New Roman"/>
                <a:cs typeface="Times New Roman"/>
              </a:rPr>
              <a:t>имеющих</a:t>
            </a:r>
            <a:r>
              <a:rPr lang="en-US" sz="4000" b="1" dirty="0"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latin typeface="Times New Roman"/>
                <a:cs typeface="Times New Roman"/>
              </a:rPr>
              <a:t>нарушения</a:t>
            </a:r>
            <a:r>
              <a:rPr lang="en-US" sz="4000" b="1" dirty="0"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latin typeface="Times New Roman"/>
                <a:cs typeface="Times New Roman"/>
              </a:rPr>
              <a:t>речи</a:t>
            </a:r>
            <a:r>
              <a:rPr lang="en-US" sz="4000" b="1" dirty="0">
                <a:latin typeface="Times New Roman"/>
                <a:cs typeface="Times New Roman"/>
              </a:rPr>
              <a:t>.</a:t>
            </a:r>
            <a:r>
              <a:rPr lang="ru-RU" sz="4000" dirty="0">
                <a:latin typeface="Times New Roman"/>
                <a:cs typeface="Times New Roman"/>
              </a:rPr>
              <a:t/>
            </a:r>
            <a:br>
              <a:rPr lang="ru-RU" sz="4000" dirty="0">
                <a:latin typeface="Times New Roman"/>
                <a:cs typeface="Times New Roman"/>
              </a:rPr>
            </a:br>
            <a:endParaRPr lang="ru-RU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19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5141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latin typeface="Times New Roman"/>
                <a:cs typeface="Times New Roman"/>
              </a:rPr>
              <a:t>Задачи</a:t>
            </a:r>
            <a:r>
              <a:rPr lang="en-US" sz="3600" b="1" dirty="0"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cs typeface="Times New Roman"/>
              </a:rPr>
              <a:t>использования</a:t>
            </a:r>
            <a:r>
              <a:rPr lang="en-US" sz="3600" b="1" dirty="0">
                <a:latin typeface="Times New Roman"/>
                <a:cs typeface="Times New Roman"/>
              </a:rPr>
              <a:t> ИКТ</a:t>
            </a:r>
            <a:r>
              <a:rPr lang="en-US" sz="3600" b="1" dirty="0" smtClean="0">
                <a:latin typeface="Times New Roman"/>
                <a:cs typeface="Times New Roman"/>
              </a:rPr>
              <a:t>:</a:t>
            </a:r>
            <a:endParaRPr lang="ru-RU" sz="36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9958" y="1475154"/>
            <a:ext cx="7597042" cy="46920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err="1"/>
              <a:t>Способствовать</a:t>
            </a:r>
            <a:r>
              <a:rPr lang="en-US" dirty="0"/>
              <a:t> </a:t>
            </a:r>
            <a:r>
              <a:rPr lang="en-US" dirty="0" err="1"/>
              <a:t>повышению</a:t>
            </a:r>
            <a:r>
              <a:rPr lang="en-US" dirty="0"/>
              <a:t> </a:t>
            </a:r>
            <a:r>
              <a:rPr lang="en-US" dirty="0" err="1"/>
              <a:t>мотивационной</a:t>
            </a:r>
            <a:r>
              <a:rPr lang="en-US" dirty="0"/>
              <a:t> </a:t>
            </a:r>
            <a:r>
              <a:rPr lang="en-US" dirty="0" err="1"/>
              <a:t>готовности</a:t>
            </a:r>
            <a:r>
              <a:rPr lang="en-US" dirty="0"/>
              <a:t> </a:t>
            </a:r>
            <a:r>
              <a:rPr lang="en-US" dirty="0" err="1"/>
              <a:t>ребенка</a:t>
            </a:r>
            <a:r>
              <a:rPr lang="en-US" dirty="0"/>
              <a:t> </a:t>
            </a:r>
            <a:r>
              <a:rPr lang="en-US" dirty="0" err="1"/>
              <a:t>к</a:t>
            </a:r>
            <a:r>
              <a:rPr lang="en-US" dirty="0"/>
              <a:t> </a:t>
            </a:r>
            <a:r>
              <a:rPr lang="en-US" dirty="0" err="1"/>
              <a:t>совместной</a:t>
            </a:r>
            <a:r>
              <a:rPr lang="en-US" dirty="0"/>
              <a:t> </a:t>
            </a:r>
            <a:r>
              <a:rPr lang="en-US" dirty="0" err="1"/>
              <a:t>деятельности</a:t>
            </a:r>
            <a:r>
              <a:rPr lang="en-US" dirty="0"/>
              <a:t> </a:t>
            </a:r>
            <a:r>
              <a:rPr lang="en-US" dirty="0" err="1"/>
              <a:t>с</a:t>
            </a:r>
            <a:r>
              <a:rPr lang="en-US" dirty="0"/>
              <a:t> </a:t>
            </a:r>
            <a:r>
              <a:rPr lang="en-US" dirty="0" err="1"/>
              <a:t>логопедом</a:t>
            </a:r>
            <a:r>
              <a:rPr lang="en-US" dirty="0"/>
              <a:t>.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Формировать</a:t>
            </a:r>
            <a:r>
              <a:rPr lang="en-US" dirty="0"/>
              <a:t> </a:t>
            </a:r>
            <a:r>
              <a:rPr lang="en-US" dirty="0" err="1"/>
              <a:t>у</a:t>
            </a:r>
            <a:r>
              <a:rPr lang="en-US" dirty="0"/>
              <a:t> </a:t>
            </a:r>
            <a:r>
              <a:rPr lang="en-US" dirty="0" err="1"/>
              <a:t>ребенка</a:t>
            </a:r>
            <a:r>
              <a:rPr lang="en-US" dirty="0"/>
              <a:t> </a:t>
            </a:r>
            <a:r>
              <a:rPr lang="en-US" dirty="0" err="1"/>
              <a:t>активную</a:t>
            </a:r>
            <a:r>
              <a:rPr lang="en-US" dirty="0"/>
              <a:t> </a:t>
            </a:r>
            <a:r>
              <a:rPr lang="en-US" dirty="0" err="1"/>
              <a:t>позицию</a:t>
            </a:r>
            <a:r>
              <a:rPr lang="en-US" dirty="0"/>
              <a:t> </a:t>
            </a:r>
            <a:r>
              <a:rPr lang="en-US" dirty="0" err="1"/>
              <a:t>полноправного</a:t>
            </a:r>
            <a:r>
              <a:rPr lang="en-US" dirty="0"/>
              <a:t> </a:t>
            </a:r>
            <a:r>
              <a:rPr lang="en-US" dirty="0" err="1"/>
              <a:t>участника</a:t>
            </a:r>
            <a:r>
              <a:rPr lang="en-US" dirty="0"/>
              <a:t> </a:t>
            </a:r>
            <a:r>
              <a:rPr lang="en-US" dirty="0" err="1"/>
              <a:t>коррекционного</a:t>
            </a:r>
            <a:r>
              <a:rPr lang="en-US" dirty="0"/>
              <a:t> </a:t>
            </a:r>
            <a:r>
              <a:rPr lang="en-US" dirty="0" err="1"/>
              <a:t>процесса</a:t>
            </a:r>
            <a:r>
              <a:rPr lang="en-US" dirty="0"/>
              <a:t>.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Формировать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развивать</a:t>
            </a:r>
            <a:r>
              <a:rPr lang="en-US" dirty="0"/>
              <a:t> </a:t>
            </a:r>
            <a:r>
              <a:rPr lang="en-US" dirty="0" err="1"/>
              <a:t>языковые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речевые</a:t>
            </a:r>
            <a:r>
              <a:rPr lang="en-US" dirty="0"/>
              <a:t> </a:t>
            </a:r>
            <a:r>
              <a:rPr lang="en-US" dirty="0" err="1"/>
              <a:t>средства</a:t>
            </a:r>
            <a:r>
              <a:rPr lang="en-US" dirty="0"/>
              <a:t>, </a:t>
            </a:r>
            <a:r>
              <a:rPr lang="en-US" dirty="0" err="1"/>
              <a:t>коммуникативные</a:t>
            </a:r>
            <a:r>
              <a:rPr lang="en-US" dirty="0"/>
              <a:t> </a:t>
            </a:r>
            <a:r>
              <a:rPr lang="en-US" dirty="0" err="1"/>
              <a:t>навыки</a:t>
            </a:r>
            <a:r>
              <a:rPr lang="en-US" dirty="0"/>
              <a:t>, </a:t>
            </a:r>
            <a:r>
              <a:rPr lang="en-US" dirty="0" err="1"/>
              <a:t>высшие</a:t>
            </a:r>
            <a:r>
              <a:rPr lang="en-US" dirty="0"/>
              <a:t> </a:t>
            </a:r>
            <a:r>
              <a:rPr lang="en-US" dirty="0" err="1"/>
              <a:t>психические</a:t>
            </a:r>
            <a:r>
              <a:rPr lang="en-US" dirty="0"/>
              <a:t> </a:t>
            </a:r>
            <a:r>
              <a:rPr lang="en-US" dirty="0" err="1"/>
              <a:t>функции</a:t>
            </a:r>
            <a:r>
              <a:rPr lang="en-US" dirty="0"/>
              <a:t>.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Способствовать</a:t>
            </a:r>
            <a:r>
              <a:rPr lang="en-US" dirty="0"/>
              <a:t> </a:t>
            </a:r>
            <a:r>
              <a:rPr lang="en-US" dirty="0" err="1"/>
              <a:t>сокращению</a:t>
            </a:r>
            <a:r>
              <a:rPr lang="en-US" dirty="0"/>
              <a:t> </a:t>
            </a:r>
            <a:r>
              <a:rPr lang="en-US" dirty="0" err="1"/>
              <a:t>сроков</a:t>
            </a:r>
            <a:r>
              <a:rPr lang="en-US" dirty="0"/>
              <a:t> </a:t>
            </a:r>
            <a:r>
              <a:rPr lang="en-US" dirty="0" err="1"/>
              <a:t>овладения</a:t>
            </a:r>
            <a:r>
              <a:rPr lang="en-US" dirty="0"/>
              <a:t> </a:t>
            </a:r>
            <a:r>
              <a:rPr lang="en-US" dirty="0" err="1"/>
              <a:t>детьми</a:t>
            </a:r>
            <a:r>
              <a:rPr lang="en-US" dirty="0"/>
              <a:t> </a:t>
            </a:r>
            <a:r>
              <a:rPr lang="en-US" dirty="0" err="1"/>
              <a:t>полноценной</a:t>
            </a:r>
            <a:r>
              <a:rPr lang="en-US" dirty="0"/>
              <a:t> </a:t>
            </a:r>
            <a:r>
              <a:rPr lang="en-US" dirty="0" err="1"/>
              <a:t>речевой</a:t>
            </a:r>
            <a:r>
              <a:rPr lang="en-US" dirty="0"/>
              <a:t> </a:t>
            </a:r>
            <a:r>
              <a:rPr lang="en-US" dirty="0" err="1"/>
              <a:t>деятельностью</a:t>
            </a:r>
            <a:r>
              <a:rPr lang="en-US" dirty="0"/>
              <a:t>, </a:t>
            </a:r>
            <a:r>
              <a:rPr lang="en-US" dirty="0" err="1"/>
              <a:t>являющейся</a:t>
            </a:r>
            <a:r>
              <a:rPr lang="en-US" dirty="0"/>
              <a:t> </a:t>
            </a:r>
            <a:r>
              <a:rPr lang="en-US" dirty="0" err="1"/>
              <a:t>залогом</a:t>
            </a:r>
            <a:r>
              <a:rPr lang="en-US" dirty="0"/>
              <a:t> </a:t>
            </a:r>
            <a:r>
              <a:rPr lang="en-US" dirty="0" err="1"/>
              <a:t>успешного</a:t>
            </a:r>
            <a:r>
              <a:rPr lang="en-US" dirty="0"/>
              <a:t> </a:t>
            </a:r>
            <a:r>
              <a:rPr lang="en-US" dirty="0" err="1"/>
              <a:t>взаимодействия</a:t>
            </a:r>
            <a:r>
              <a:rPr lang="en-US" dirty="0"/>
              <a:t> </a:t>
            </a:r>
            <a:r>
              <a:rPr lang="en-US" dirty="0" err="1"/>
              <a:t>ребенка</a:t>
            </a:r>
            <a:r>
              <a:rPr lang="en-US" dirty="0"/>
              <a:t> </a:t>
            </a:r>
            <a:r>
              <a:rPr lang="en-US" dirty="0" err="1"/>
              <a:t>со</a:t>
            </a:r>
            <a:r>
              <a:rPr lang="en-US" dirty="0"/>
              <a:t> </a:t>
            </a:r>
            <a:r>
              <a:rPr lang="en-US" dirty="0" err="1"/>
              <a:t>сверстниками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взрослыми</a:t>
            </a:r>
            <a:r>
              <a:rPr lang="en-US" dirty="0"/>
              <a:t>.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Осуществлять</a:t>
            </a:r>
            <a:r>
              <a:rPr lang="en-US" dirty="0"/>
              <a:t> </a:t>
            </a:r>
            <a:r>
              <a:rPr lang="en-US" dirty="0" err="1"/>
              <a:t>индивидуализацию</a:t>
            </a:r>
            <a:r>
              <a:rPr lang="en-US" dirty="0"/>
              <a:t> </a:t>
            </a:r>
            <a:r>
              <a:rPr lang="en-US" dirty="0" err="1"/>
              <a:t>коррекционного</a:t>
            </a:r>
            <a:r>
              <a:rPr lang="en-US" dirty="0"/>
              <a:t> </a:t>
            </a:r>
            <a:r>
              <a:rPr lang="en-US" dirty="0" err="1"/>
              <a:t>процесса</a:t>
            </a:r>
            <a:r>
              <a:rPr lang="en-US" dirty="0"/>
              <a:t>, </a:t>
            </a:r>
            <a:r>
              <a:rPr lang="en-US" dirty="0" err="1"/>
              <a:t>учитывая</a:t>
            </a:r>
            <a:r>
              <a:rPr lang="en-US" dirty="0"/>
              <a:t> </a:t>
            </a:r>
            <a:r>
              <a:rPr lang="en-US" dirty="0" err="1"/>
              <a:t>образовательные</a:t>
            </a:r>
            <a:r>
              <a:rPr lang="en-US" dirty="0"/>
              <a:t> </a:t>
            </a:r>
            <a:r>
              <a:rPr lang="en-US" dirty="0" err="1"/>
              <a:t>потребности</a:t>
            </a:r>
            <a:r>
              <a:rPr lang="en-US" dirty="0"/>
              <a:t> </a:t>
            </a:r>
            <a:r>
              <a:rPr lang="en-US" dirty="0" err="1"/>
              <a:t>каждого</a:t>
            </a:r>
            <a:r>
              <a:rPr lang="en-US" dirty="0"/>
              <a:t> </a:t>
            </a:r>
            <a:r>
              <a:rPr lang="en-US" dirty="0" err="1"/>
              <a:t>ребенка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59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19965" cy="709489"/>
          </a:xfrm>
        </p:spPr>
        <p:txBody>
          <a:bodyPr>
            <a:normAutofit fontScale="90000"/>
          </a:bodyPr>
          <a:lstStyle/>
          <a:p>
            <a:r>
              <a:rPr lang="en-US" sz="2800" dirty="0" err="1">
                <a:latin typeface="Times New Roman"/>
                <a:cs typeface="Times New Roman"/>
              </a:rPr>
              <a:t>Возможности</a:t>
            </a:r>
            <a:r>
              <a:rPr lang="en-US" sz="2800" dirty="0">
                <a:latin typeface="Times New Roman"/>
                <a:cs typeface="Times New Roman"/>
              </a:rPr>
              <a:t> ИКТ </a:t>
            </a:r>
            <a:r>
              <a:rPr lang="en-US" sz="2800" dirty="0" err="1">
                <a:latin typeface="Times New Roman"/>
                <a:cs typeface="Times New Roman"/>
              </a:rPr>
              <a:t>в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коррекционной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работе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с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детьми</a:t>
            </a:r>
            <a:r>
              <a:rPr lang="en-US" sz="2800" dirty="0" smtClean="0">
                <a:latin typeface="Times New Roman"/>
                <a:cs typeface="Times New Roman"/>
              </a:rPr>
              <a:t>:</a:t>
            </a:r>
            <a:endParaRPr lang="ru-RU" sz="28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92385" y="1094154"/>
            <a:ext cx="7131537" cy="5500077"/>
          </a:xfrm>
        </p:spPr>
        <p:txBody>
          <a:bodyPr>
            <a:normAutofit/>
          </a:bodyPr>
          <a:lstStyle/>
          <a:p>
            <a:r>
              <a:rPr lang="en-US" dirty="0" err="1" smtClean="0"/>
              <a:t>повышение</a:t>
            </a:r>
            <a:r>
              <a:rPr lang="en-US" dirty="0" smtClean="0"/>
              <a:t> </a:t>
            </a:r>
            <a:r>
              <a:rPr lang="en-US" dirty="0" err="1"/>
              <a:t>мотивации</a:t>
            </a:r>
            <a:r>
              <a:rPr lang="en-US" dirty="0"/>
              <a:t> </a:t>
            </a:r>
            <a:r>
              <a:rPr lang="en-US" dirty="0" err="1" smtClean="0"/>
              <a:t>детей</a:t>
            </a:r>
            <a:r>
              <a:rPr lang="en-US" dirty="0" smtClean="0"/>
              <a:t>;</a:t>
            </a:r>
            <a:endParaRPr lang="ru-RU" dirty="0"/>
          </a:p>
          <a:p>
            <a:r>
              <a:rPr lang="en-US" dirty="0" err="1" smtClean="0"/>
              <a:t>автоматизация</a:t>
            </a:r>
            <a:r>
              <a:rPr lang="en-US" dirty="0" smtClean="0"/>
              <a:t> </a:t>
            </a:r>
            <a:r>
              <a:rPr lang="en-US" dirty="0" err="1"/>
              <a:t>речевых</a:t>
            </a:r>
            <a:r>
              <a:rPr lang="en-US" dirty="0"/>
              <a:t> </a:t>
            </a:r>
            <a:r>
              <a:rPr lang="en-US" dirty="0" err="1"/>
              <a:t>навыков</a:t>
            </a:r>
            <a:r>
              <a:rPr lang="en-US" dirty="0"/>
              <a:t> </a:t>
            </a:r>
            <a:r>
              <a:rPr lang="en-US" dirty="0" err="1"/>
              <a:t>с</a:t>
            </a:r>
            <a:r>
              <a:rPr lang="en-US" dirty="0"/>
              <a:t> </a:t>
            </a:r>
            <a:r>
              <a:rPr lang="en-US" dirty="0" err="1"/>
              <a:t>коррекцией</a:t>
            </a:r>
            <a:r>
              <a:rPr lang="en-US" dirty="0"/>
              <a:t> </a:t>
            </a:r>
            <a:r>
              <a:rPr lang="en-US" dirty="0" err="1"/>
              <a:t>звукопроизношения</a:t>
            </a:r>
            <a:r>
              <a:rPr lang="en-US" dirty="0"/>
              <a:t>;</a:t>
            </a:r>
            <a:endParaRPr lang="ru-RU" dirty="0"/>
          </a:p>
          <a:p>
            <a:r>
              <a:rPr lang="en-US" dirty="0" err="1" smtClean="0"/>
              <a:t>расширение</a:t>
            </a:r>
            <a:r>
              <a:rPr lang="en-US" dirty="0" smtClean="0"/>
              <a:t> </a:t>
            </a:r>
            <a:r>
              <a:rPr lang="en-US" dirty="0" err="1"/>
              <a:t>кругозора</a:t>
            </a:r>
            <a:r>
              <a:rPr lang="en-US" dirty="0"/>
              <a:t> </a:t>
            </a:r>
            <a:r>
              <a:rPr lang="en-US" dirty="0" err="1"/>
              <a:t>дошкольников</a:t>
            </a:r>
            <a:r>
              <a:rPr lang="en-US" dirty="0"/>
              <a:t>, </a:t>
            </a:r>
            <a:r>
              <a:rPr lang="en-US" dirty="0" err="1"/>
              <a:t>развитие</a:t>
            </a:r>
            <a:r>
              <a:rPr lang="en-US" dirty="0"/>
              <a:t> </a:t>
            </a:r>
            <a:r>
              <a:rPr lang="en-US" dirty="0" err="1"/>
              <a:t>их</a:t>
            </a:r>
            <a:r>
              <a:rPr lang="en-US" dirty="0"/>
              <a:t> </a:t>
            </a:r>
            <a:r>
              <a:rPr lang="en-US" dirty="0" err="1"/>
              <a:t>познавательных</a:t>
            </a:r>
            <a:r>
              <a:rPr lang="en-US" dirty="0"/>
              <a:t> </a:t>
            </a:r>
            <a:r>
              <a:rPr lang="en-US" dirty="0" err="1"/>
              <a:t>процессов</a:t>
            </a:r>
            <a:r>
              <a:rPr lang="en-US" dirty="0"/>
              <a:t>;</a:t>
            </a:r>
            <a:endParaRPr lang="ru-RU" dirty="0"/>
          </a:p>
          <a:p>
            <a:r>
              <a:rPr lang="en-US" dirty="0" err="1" smtClean="0"/>
              <a:t>повышение</a:t>
            </a:r>
            <a:r>
              <a:rPr lang="en-US" dirty="0" smtClean="0"/>
              <a:t> </a:t>
            </a:r>
            <a:r>
              <a:rPr lang="en-US" dirty="0" err="1"/>
              <a:t>эффективности</a:t>
            </a:r>
            <a:r>
              <a:rPr lang="en-US" dirty="0"/>
              <a:t> </a:t>
            </a:r>
            <a:r>
              <a:rPr lang="en-US" dirty="0" err="1"/>
              <a:t>усвоения</a:t>
            </a:r>
            <a:r>
              <a:rPr lang="en-US" dirty="0"/>
              <a:t> </a:t>
            </a:r>
            <a:r>
              <a:rPr lang="en-US" dirty="0" err="1"/>
              <a:t>материала</a:t>
            </a:r>
            <a:r>
              <a:rPr lang="en-US" dirty="0"/>
              <a:t> </a:t>
            </a:r>
            <a:r>
              <a:rPr lang="en-US" dirty="0" err="1"/>
              <a:t>детьми</a:t>
            </a:r>
            <a:r>
              <a:rPr lang="en-US" dirty="0"/>
              <a:t> (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счет</a:t>
            </a:r>
            <a:r>
              <a:rPr lang="en-US" dirty="0"/>
              <a:t> </a:t>
            </a:r>
            <a:r>
              <a:rPr lang="en-US" dirty="0" err="1"/>
              <a:t>образного</a:t>
            </a:r>
            <a:r>
              <a:rPr lang="en-US" dirty="0"/>
              <a:t> </a:t>
            </a:r>
            <a:r>
              <a:rPr lang="en-US" dirty="0" err="1"/>
              <a:t>типа</a:t>
            </a:r>
            <a:r>
              <a:rPr lang="en-US" dirty="0"/>
              <a:t> </a:t>
            </a:r>
            <a:r>
              <a:rPr lang="en-US" dirty="0" err="1"/>
              <a:t>информации</a:t>
            </a:r>
            <a:r>
              <a:rPr lang="en-US" dirty="0"/>
              <a:t>, </a:t>
            </a:r>
            <a:r>
              <a:rPr lang="en-US" dirty="0" err="1"/>
              <a:t>понятного</a:t>
            </a:r>
            <a:r>
              <a:rPr lang="en-US" dirty="0"/>
              <a:t> </a:t>
            </a:r>
            <a:r>
              <a:rPr lang="en-US" dirty="0" err="1"/>
              <a:t>детям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значительно</a:t>
            </a:r>
            <a:r>
              <a:rPr lang="en-US" dirty="0"/>
              <a:t> </a:t>
            </a:r>
            <a:r>
              <a:rPr lang="en-US" dirty="0" err="1"/>
              <a:t>улучшающего</a:t>
            </a:r>
            <a:r>
              <a:rPr lang="en-US" dirty="0"/>
              <a:t> </a:t>
            </a:r>
            <a:r>
              <a:rPr lang="en-US" dirty="0" err="1"/>
              <a:t>восприятие</a:t>
            </a:r>
            <a:r>
              <a:rPr lang="en-US" dirty="0"/>
              <a:t> </a:t>
            </a:r>
            <a:r>
              <a:rPr lang="en-US" dirty="0" err="1" smtClean="0"/>
              <a:t>информации</a:t>
            </a:r>
            <a:r>
              <a:rPr lang="en-US" dirty="0" smtClean="0"/>
              <a:t>)</a:t>
            </a:r>
            <a:r>
              <a:rPr lang="en-US" dirty="0"/>
              <a:t>;</a:t>
            </a:r>
            <a:endParaRPr lang="ru-RU" dirty="0"/>
          </a:p>
          <a:p>
            <a:r>
              <a:rPr lang="en-US" dirty="0" err="1" smtClean="0"/>
              <a:t>повышение</a:t>
            </a:r>
            <a:r>
              <a:rPr lang="en-US" dirty="0" smtClean="0"/>
              <a:t> </a:t>
            </a:r>
            <a:r>
              <a:rPr lang="en-US" dirty="0" err="1"/>
              <a:t>скорости</a:t>
            </a:r>
            <a:r>
              <a:rPr lang="en-US" dirty="0"/>
              <a:t> </a:t>
            </a:r>
            <a:r>
              <a:rPr lang="en-US" dirty="0" err="1"/>
              <a:t>запоминания</a:t>
            </a:r>
            <a:r>
              <a:rPr lang="en-US" dirty="0"/>
              <a:t> (</a:t>
            </a:r>
            <a:r>
              <a:rPr lang="en-US" dirty="0" err="1"/>
              <a:t>включаются</a:t>
            </a:r>
            <a:r>
              <a:rPr lang="en-US" dirty="0"/>
              <a:t> </a:t>
            </a:r>
            <a:r>
              <a:rPr lang="en-US" dirty="0" err="1"/>
              <a:t>три</a:t>
            </a:r>
            <a:r>
              <a:rPr lang="en-US" dirty="0"/>
              <a:t> </a:t>
            </a:r>
            <a:r>
              <a:rPr lang="en-US" dirty="0" err="1"/>
              <a:t>вида</a:t>
            </a:r>
            <a:r>
              <a:rPr lang="en-US" dirty="0"/>
              <a:t> </a:t>
            </a:r>
            <a:r>
              <a:rPr lang="en-US" dirty="0" err="1"/>
              <a:t>памяти</a:t>
            </a:r>
            <a:r>
              <a:rPr lang="en-US" dirty="0"/>
              <a:t> </a:t>
            </a:r>
            <a:r>
              <a:rPr lang="en-US" dirty="0" err="1"/>
              <a:t>детей</a:t>
            </a:r>
            <a:r>
              <a:rPr lang="en-US" dirty="0"/>
              <a:t>: </a:t>
            </a:r>
            <a:r>
              <a:rPr lang="en-US" dirty="0" err="1"/>
              <a:t>зрительная</a:t>
            </a:r>
            <a:r>
              <a:rPr lang="en-US" dirty="0"/>
              <a:t>, </a:t>
            </a:r>
            <a:r>
              <a:rPr lang="en-US" dirty="0" err="1"/>
              <a:t>слуховая</a:t>
            </a:r>
            <a:r>
              <a:rPr lang="en-US" dirty="0"/>
              <a:t>, </a:t>
            </a:r>
            <a:r>
              <a:rPr lang="en-US" dirty="0" err="1"/>
              <a:t>моторная</a:t>
            </a:r>
            <a:r>
              <a:rPr lang="en-US" dirty="0"/>
              <a:t>);</a:t>
            </a:r>
            <a:endParaRPr lang="ru-RU" dirty="0"/>
          </a:p>
          <a:p>
            <a:r>
              <a:rPr lang="en-US" dirty="0" err="1" smtClean="0"/>
              <a:t>активизация</a:t>
            </a:r>
            <a:r>
              <a:rPr lang="en-US" dirty="0" smtClean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развитие</a:t>
            </a:r>
            <a:r>
              <a:rPr lang="en-US" dirty="0"/>
              <a:t> </a:t>
            </a:r>
            <a:r>
              <a:rPr lang="en-US" dirty="0" err="1"/>
              <a:t>высших</a:t>
            </a:r>
            <a:r>
              <a:rPr lang="en-US" dirty="0"/>
              <a:t> </a:t>
            </a:r>
            <a:r>
              <a:rPr lang="en-US" dirty="0" err="1"/>
              <a:t>психических</a:t>
            </a:r>
            <a:r>
              <a:rPr lang="en-US" dirty="0"/>
              <a:t> </a:t>
            </a:r>
            <a:r>
              <a:rPr lang="en-US" dirty="0" err="1"/>
              <a:t>функций</a:t>
            </a:r>
            <a:r>
              <a:rPr lang="en-US" dirty="0"/>
              <a:t>, </a:t>
            </a:r>
            <a:r>
              <a:rPr lang="en-US" dirty="0" err="1"/>
              <a:t>мелкой</a:t>
            </a:r>
            <a:r>
              <a:rPr lang="en-US" dirty="0"/>
              <a:t> </a:t>
            </a:r>
            <a:r>
              <a:rPr lang="en-US" dirty="0" err="1"/>
              <a:t>моторики</a:t>
            </a:r>
            <a:r>
              <a:rPr lang="en-US" dirty="0"/>
              <a:t> </a:t>
            </a:r>
            <a:r>
              <a:rPr lang="en-US" dirty="0" err="1"/>
              <a:t>рук</a:t>
            </a:r>
            <a:r>
              <a:rPr lang="en-US" dirty="0"/>
              <a:t>;</a:t>
            </a:r>
            <a:endParaRPr lang="ru-RU" dirty="0"/>
          </a:p>
          <a:p>
            <a:r>
              <a:rPr lang="en-US" dirty="0" err="1" smtClean="0"/>
              <a:t>формирование</a:t>
            </a:r>
            <a:r>
              <a:rPr lang="en-US" dirty="0" smtClean="0"/>
              <a:t> </a:t>
            </a:r>
            <a:r>
              <a:rPr lang="en-US" dirty="0" err="1"/>
              <a:t>теоретического</a:t>
            </a:r>
            <a:r>
              <a:rPr lang="en-US" dirty="0"/>
              <a:t>, </a:t>
            </a:r>
            <a:r>
              <a:rPr lang="en-US" dirty="0" err="1"/>
              <a:t>творческого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рефлексивного</a:t>
            </a:r>
            <a:r>
              <a:rPr lang="en-US" dirty="0"/>
              <a:t> </a:t>
            </a:r>
            <a:r>
              <a:rPr lang="en-US" dirty="0" err="1"/>
              <a:t>мышления</a:t>
            </a:r>
            <a:r>
              <a:rPr lang="en-US" dirty="0"/>
              <a:t> </a:t>
            </a:r>
            <a:r>
              <a:rPr lang="en-US" dirty="0" err="1"/>
              <a:t>обучаемых</a:t>
            </a:r>
            <a:r>
              <a:rPr lang="en-US" dirty="0"/>
              <a:t>, </a:t>
            </a:r>
            <a:r>
              <a:rPr lang="en-US" dirty="0" err="1"/>
              <a:t>повышение</a:t>
            </a:r>
            <a:r>
              <a:rPr lang="en-US" dirty="0"/>
              <a:t> </a:t>
            </a:r>
            <a:r>
              <a:rPr lang="en-US" dirty="0" err="1"/>
              <a:t>их</a:t>
            </a:r>
            <a:r>
              <a:rPr lang="en-US" dirty="0"/>
              <a:t> </a:t>
            </a:r>
            <a:r>
              <a:rPr lang="en-US" dirty="0" err="1"/>
              <a:t>интеллектуально-творческого</a:t>
            </a:r>
            <a:r>
              <a:rPr lang="en-US" dirty="0"/>
              <a:t> </a:t>
            </a:r>
            <a:r>
              <a:rPr lang="en-US" dirty="0" err="1"/>
              <a:t>развития</a:t>
            </a:r>
            <a:r>
              <a:rPr lang="en-US" dirty="0"/>
              <a:t>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8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983154" y="365126"/>
            <a:ext cx="6532196" cy="58774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О</a:t>
            </a:r>
            <a:r>
              <a:rPr lang="en-US" b="1" dirty="0" err="1" smtClean="0"/>
              <a:t>нлайн</a:t>
            </a:r>
            <a:r>
              <a:rPr lang="ru-RU" b="1" dirty="0" smtClean="0"/>
              <a:t> </a:t>
            </a:r>
            <a:r>
              <a:rPr lang="en-US" b="1" dirty="0" err="1" smtClean="0"/>
              <a:t>игр</a:t>
            </a:r>
            <a:r>
              <a:rPr lang="ru-RU" b="1" dirty="0" smtClean="0"/>
              <a:t>а</a:t>
            </a:r>
            <a:r>
              <a:rPr lang="en-US" dirty="0"/>
              <a:t> — </a:t>
            </a:r>
            <a:r>
              <a:rPr lang="en-US" dirty="0" err="1"/>
              <a:t>компьютерная</a:t>
            </a:r>
            <a:r>
              <a:rPr lang="en-US" dirty="0"/>
              <a:t> </a:t>
            </a:r>
            <a:r>
              <a:rPr lang="en-US" dirty="0" err="1"/>
              <a:t>игра</a:t>
            </a:r>
            <a:r>
              <a:rPr lang="en-US" dirty="0"/>
              <a:t>, </a:t>
            </a:r>
            <a:r>
              <a:rPr lang="en-US" dirty="0" err="1"/>
              <a:t>использующая</a:t>
            </a:r>
            <a:r>
              <a:rPr lang="en-US" dirty="0"/>
              <a:t> </a:t>
            </a:r>
            <a:r>
              <a:rPr lang="en-US" dirty="0" err="1"/>
              <a:t>постоянное</a:t>
            </a:r>
            <a:r>
              <a:rPr lang="en-US" dirty="0"/>
              <a:t> </a:t>
            </a:r>
            <a:r>
              <a:rPr lang="en-US" dirty="0" err="1"/>
              <a:t>соединение</a:t>
            </a:r>
            <a:r>
              <a:rPr lang="en-US" dirty="0"/>
              <a:t> </a:t>
            </a:r>
            <a:r>
              <a:rPr lang="en-US" dirty="0" err="1"/>
              <a:t>с</a:t>
            </a:r>
            <a:r>
              <a:rPr lang="en-US" dirty="0"/>
              <a:t> </a:t>
            </a:r>
            <a:r>
              <a:rPr lang="en-US" dirty="0" err="1"/>
              <a:t>Интернетом</a:t>
            </a:r>
            <a:r>
              <a:rPr lang="en-US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4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4154" y="365126"/>
            <a:ext cx="7421196" cy="816951"/>
          </a:xfrm>
        </p:spPr>
        <p:txBody>
          <a:bodyPr/>
          <a:lstStyle/>
          <a:p>
            <a:pPr lvl="0" algn="ctr"/>
            <a:r>
              <a:rPr lang="ru-RU" b="1" dirty="0">
                <a:latin typeface="Times New Roman"/>
                <a:cs typeface="Times New Roman"/>
              </a:rPr>
              <a:t>Развивающий портал </a:t>
            </a:r>
            <a:r>
              <a:rPr lang="ru-RU" b="1" dirty="0" smtClean="0">
                <a:latin typeface="Times New Roman"/>
                <a:cs typeface="Times New Roman"/>
              </a:rPr>
              <a:t>«МЕРСИБО»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6" name="Изображение 5" descr="Снимок экрана 2015-08-23 в 11.22.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61" y="1196890"/>
            <a:ext cx="7229230" cy="52307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968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76922" y="159972"/>
            <a:ext cx="7903307" cy="107095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/>
                <a:cs typeface="Times New Roman"/>
              </a:rPr>
              <a:t>Портал развивающих и обучающих игр «Играемся»</a:t>
            </a:r>
            <a:r>
              <a:rPr lang="ru-RU" sz="3200" dirty="0"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4" name="Изображение 3" descr="Снимок экрана 2015-08-23 в2.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23" y="1357922"/>
            <a:ext cx="7168691" cy="5186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45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09076" y="365126"/>
            <a:ext cx="7610231" cy="1325563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>
                <a:latin typeface="Times New Roman"/>
                <a:cs typeface="Times New Roman"/>
              </a:rPr>
              <a:t>СанПиН</a:t>
            </a:r>
            <a:r>
              <a:rPr lang="en-US" sz="2400" dirty="0">
                <a:latin typeface="Times New Roman"/>
                <a:cs typeface="Times New Roman"/>
              </a:rPr>
              <a:t> 2.4.1.2660-10 "</a:t>
            </a:r>
            <a:r>
              <a:rPr lang="en-US" sz="2400" dirty="0" err="1">
                <a:latin typeface="Times New Roman"/>
                <a:cs typeface="Times New Roman"/>
              </a:rPr>
              <a:t>Санитарно-эпидемиологические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требования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к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устройству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cs typeface="Times New Roman"/>
              </a:rPr>
              <a:t>содержанию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и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организации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режима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работы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в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дошкольных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организациях</a:t>
            </a:r>
            <a:r>
              <a:rPr lang="en-US" sz="2400" dirty="0" smtClean="0">
                <a:latin typeface="Times New Roman"/>
                <a:cs typeface="Times New Roman"/>
              </a:rPr>
              <a:t>”</a:t>
            </a: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2154" y="1631462"/>
            <a:ext cx="7287846" cy="4933461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latin typeface="Times New Roman"/>
                <a:cs typeface="Times New Roman"/>
              </a:rPr>
              <a:t>Занятия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использованием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компьютеров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для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детей</a:t>
            </a:r>
            <a:r>
              <a:rPr lang="en-US" dirty="0">
                <a:latin typeface="Times New Roman"/>
                <a:cs typeface="Times New Roman"/>
              </a:rPr>
              <a:t> 5 - 7 </a:t>
            </a:r>
            <a:r>
              <a:rPr lang="en-US" dirty="0" err="1">
                <a:latin typeface="Times New Roman"/>
                <a:cs typeface="Times New Roman"/>
              </a:rPr>
              <a:t>лет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следует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проводить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более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одного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течение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дня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чаще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трех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раз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неделю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дни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наиболее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высокой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работоспособности</a:t>
            </a:r>
            <a:r>
              <a:rPr lang="en-US" dirty="0">
                <a:latin typeface="Times New Roman"/>
                <a:cs typeface="Times New Roman"/>
              </a:rPr>
              <a:t>: </a:t>
            </a:r>
            <a:r>
              <a:rPr lang="en-US" dirty="0" err="1">
                <a:latin typeface="Times New Roman"/>
                <a:cs typeface="Times New Roman"/>
              </a:rPr>
              <a:t>во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вторник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в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среду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четверг</a:t>
            </a:r>
            <a:r>
              <a:rPr lang="en-US" dirty="0">
                <a:latin typeface="Times New Roman"/>
                <a:cs typeface="Times New Roman"/>
              </a:rPr>
              <a:t>. </a:t>
            </a:r>
            <a:endParaRPr lang="ru-RU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err="1" smtClean="0">
                <a:latin typeface="Times New Roman"/>
                <a:cs typeface="Times New Roman"/>
              </a:rPr>
              <a:t>После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занятия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детьми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проводят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гимнастику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для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глаз</a:t>
            </a:r>
            <a:r>
              <a:rPr lang="en-US" dirty="0">
                <a:latin typeface="Times New Roman"/>
                <a:cs typeface="Times New Roman"/>
              </a:rPr>
              <a:t>. </a:t>
            </a:r>
            <a:endParaRPr lang="ru-RU" dirty="0">
              <a:latin typeface="Times New Roman"/>
              <a:cs typeface="Times New Roman"/>
            </a:endParaRPr>
          </a:p>
          <a:p>
            <a:pPr algn="just"/>
            <a:r>
              <a:rPr lang="en-US" dirty="0" err="1">
                <a:latin typeface="Times New Roman"/>
                <a:cs typeface="Times New Roman"/>
              </a:rPr>
              <a:t>Непрерывная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продолжительность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работы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компьютером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на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развивающих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игровых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занятиях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для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детей</a:t>
            </a:r>
            <a:r>
              <a:rPr lang="en-US" dirty="0">
                <a:latin typeface="Times New Roman"/>
                <a:cs typeface="Times New Roman"/>
              </a:rPr>
              <a:t> 5 </a:t>
            </a:r>
            <a:r>
              <a:rPr lang="en-US" dirty="0" err="1">
                <a:latin typeface="Times New Roman"/>
                <a:cs typeface="Times New Roman"/>
              </a:rPr>
              <a:t>лет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должна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превышать</a:t>
            </a:r>
            <a:r>
              <a:rPr lang="en-US" dirty="0">
                <a:latin typeface="Times New Roman"/>
                <a:cs typeface="Times New Roman"/>
              </a:rPr>
              <a:t> 10 </a:t>
            </a:r>
            <a:r>
              <a:rPr lang="en-US" dirty="0" err="1">
                <a:latin typeface="Times New Roman"/>
                <a:cs typeface="Times New Roman"/>
              </a:rPr>
              <a:t>минут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для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детей</a:t>
            </a:r>
            <a:r>
              <a:rPr lang="en-US" dirty="0">
                <a:latin typeface="Times New Roman"/>
                <a:cs typeface="Times New Roman"/>
              </a:rPr>
              <a:t> 6 - 7 </a:t>
            </a:r>
            <a:r>
              <a:rPr lang="en-US" dirty="0" err="1">
                <a:latin typeface="Times New Roman"/>
                <a:cs typeface="Times New Roman"/>
              </a:rPr>
              <a:t>лет</a:t>
            </a:r>
            <a:r>
              <a:rPr lang="en-US" dirty="0">
                <a:latin typeface="Times New Roman"/>
                <a:cs typeface="Times New Roman"/>
              </a:rPr>
              <a:t> - 15 </a:t>
            </a:r>
            <a:r>
              <a:rPr lang="en-US" dirty="0" err="1">
                <a:latin typeface="Times New Roman"/>
                <a:cs typeface="Times New Roman"/>
              </a:rPr>
              <a:t>минут</a:t>
            </a:r>
            <a:r>
              <a:rPr lang="en-US" dirty="0">
                <a:latin typeface="Times New Roman"/>
                <a:cs typeface="Times New Roman"/>
              </a:rPr>
              <a:t>. </a:t>
            </a:r>
            <a:endParaRPr lang="ru-RU" dirty="0">
              <a:latin typeface="Times New Roman"/>
              <a:cs typeface="Times New Roman"/>
            </a:endParaRPr>
          </a:p>
          <a:p>
            <a:pPr algn="just"/>
            <a:r>
              <a:rPr lang="en-US" dirty="0" err="1">
                <a:latin typeface="Times New Roman"/>
                <a:cs typeface="Times New Roman"/>
              </a:rPr>
              <a:t>Для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снижения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утомительности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детей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на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занятиях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использованием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компьютерной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техники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необходимо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обеспечить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гигиенически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рациональную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организацию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рабочего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места</a:t>
            </a:r>
            <a:r>
              <a:rPr lang="en-US" dirty="0">
                <a:latin typeface="Times New Roman"/>
                <a:cs typeface="Times New Roman"/>
              </a:rPr>
              <a:t>: </a:t>
            </a:r>
            <a:r>
              <a:rPr lang="en-US" dirty="0" err="1">
                <a:latin typeface="Times New Roman"/>
                <a:cs typeface="Times New Roman"/>
              </a:rPr>
              <a:t>соответствие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мебели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росту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ребенка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достаточный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уровень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освещенности</a:t>
            </a:r>
            <a:r>
              <a:rPr lang="en-US" dirty="0">
                <a:latin typeface="Times New Roman"/>
                <a:cs typeface="Times New Roman"/>
              </a:rPr>
              <a:t>. </a:t>
            </a:r>
            <a:endParaRPr lang="ru-RU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err="1" smtClean="0">
                <a:latin typeface="Times New Roman"/>
                <a:cs typeface="Times New Roman"/>
              </a:rPr>
              <a:t>Экран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видеомонитора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должен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находиться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на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уровне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глаз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или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чуть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ниже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на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расстоянии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ближе</a:t>
            </a:r>
            <a:r>
              <a:rPr lang="en-US" dirty="0">
                <a:latin typeface="Times New Roman"/>
                <a:cs typeface="Times New Roman"/>
              </a:rPr>
              <a:t> 50 </a:t>
            </a:r>
            <a:r>
              <a:rPr lang="en-US" dirty="0" err="1">
                <a:latin typeface="Times New Roman"/>
                <a:cs typeface="Times New Roman"/>
              </a:rPr>
              <a:t>см</a:t>
            </a:r>
            <a:r>
              <a:rPr lang="en-US" dirty="0">
                <a:latin typeface="Times New Roman"/>
                <a:cs typeface="Times New Roman"/>
              </a:rPr>
              <a:t>.</a:t>
            </a:r>
            <a:endParaRPr lang="ru-RU" dirty="0">
              <a:latin typeface="Times New Roman"/>
              <a:cs typeface="Times New Roman"/>
            </a:endParaRPr>
          </a:p>
          <a:p>
            <a:pPr algn="just"/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1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88</TotalTime>
  <Words>375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«Использование онлайн - игр в образовательной деятельности  по речевому развитию  с детьми старшего дошкольного возраста с ОНР»</vt:lpstr>
      <vt:lpstr>ИКТ – это информационные и коммуникационные технологии,  в состав которых входят различные цифровые технологии,  с помощью которых можно создать, сохранить, распространить, передать определенную информацию или оказать услуги. </vt:lpstr>
      <vt:lpstr>Цель использования ИКТ в работе с детьми – оптимизация процесса коррекции речевого развития у детей дошкольного возраста, имеющих имеющих нарушения речи. </vt:lpstr>
      <vt:lpstr>Задачи использования ИКТ:</vt:lpstr>
      <vt:lpstr>Возможности ИКТ в коррекционной работе с детьми:</vt:lpstr>
      <vt:lpstr>Онлайн игра — компьютерная игра, использующая постоянное соединение с Интернетом. </vt:lpstr>
      <vt:lpstr>Развивающий портал «МЕРСИБО»</vt:lpstr>
      <vt:lpstr>Портал развивающих и обучающих игр «Играемся» </vt:lpstr>
      <vt:lpstr>СанПиН 2.4.1.2660-10 "Санитарно-эпидемиологические требования к устройству, содержанию и организации режима работы в дошкольных организациях”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Оля</cp:lastModifiedBy>
  <cp:revision>19</cp:revision>
  <dcterms:created xsi:type="dcterms:W3CDTF">2014-11-21T11:00:06Z</dcterms:created>
  <dcterms:modified xsi:type="dcterms:W3CDTF">2016-05-15T09:19:23Z</dcterms:modified>
</cp:coreProperties>
</file>